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3" r:id="rId7"/>
    <p:sldId id="264" r:id="rId8"/>
    <p:sldId id="259" r:id="rId9"/>
    <p:sldId id="260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6A5AB9-138B-D90F-FCCA-305C40654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B432D21-C9E8-3F97-CB88-159C027EC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FDE622-EC16-3BCA-BBF1-53CB0376D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4A57-4F3E-44D4-837E-74FDF003A9FC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4053F0-057A-EC87-793B-9013D7293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FB315A-6E81-BA16-4D52-7DBC49BD5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BFBF-9D29-4B05-8F6C-7E2808640A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142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7FE8F5-4C7E-18C0-482D-E9E470447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1CB47B6-0DD8-1DD9-0AAF-88491C609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67D714-026A-270E-79E0-81FD04F7D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4A57-4F3E-44D4-837E-74FDF003A9FC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973A37-E98B-2986-B9BE-F933853A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D8B0A7-3F1E-A92D-ADE7-489206A75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BFBF-9D29-4B05-8F6C-7E2808640A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144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1EBE9E7-F5A8-9410-F625-743D68AD00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0FC18B0-1803-2757-C9F8-9F4144E15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9D3995-E95D-FA40-E6F5-22841E416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4A57-4F3E-44D4-837E-74FDF003A9FC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E7E0A5-0E7F-6EA9-76C3-997289093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ADEF12-687B-D302-41ED-A309D7495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BFBF-9D29-4B05-8F6C-7E2808640A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32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92A7AE-F579-2993-C50C-1DE274536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026451-43C7-77FB-6E9A-CB5E47DE1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B4C4D2-3C1C-23DE-5FB2-924D5D254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4A57-4F3E-44D4-837E-74FDF003A9FC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D102FA-23EF-FECB-5223-BEE67BDB7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E3D316-AFF9-A94D-2EA6-588871FE0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BFBF-9D29-4B05-8F6C-7E2808640A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54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1719EA-991A-FCFA-7103-A519AFBB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02FAE63-E807-8373-3A7C-9E082953A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B4969B-17E7-4797-53FF-960F58521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4A57-4F3E-44D4-837E-74FDF003A9FC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E4FB3E-B810-BE79-302C-91A283D1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C0E59F-1B69-175A-2DEF-E62A44409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BFBF-9D29-4B05-8F6C-7E2808640A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14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F91D99-FD71-2CB4-65C8-ADFB441C8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B5E92B-4607-99BB-ED2B-AF3991909D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318B774-B356-8596-9BB0-8C49B3188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F976998-3721-13C1-60F9-2E852E2BD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4A57-4F3E-44D4-837E-74FDF003A9FC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7D3D6B9-F90E-6DA4-A10D-41FD872DB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D045333-FBC6-673E-AA72-87A3DECEC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BFBF-9D29-4B05-8F6C-7E2808640A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411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EF0483-E617-EC12-BEBD-86EED3221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04FA96F-F257-F1F0-FB43-F711517CC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8B6D11D-A7EF-982E-50BB-D22DEFC3D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7AFF712-9AE8-8604-3A06-F7D09E292E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3D791D9-B428-538F-F279-9E9D118572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B56CE03-A0ED-3D57-D2DD-6654B9376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4A57-4F3E-44D4-837E-74FDF003A9FC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8572221-40D9-FA86-8130-24B66C2D8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6D72A0C-957B-C5C6-8362-789F58777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BFBF-9D29-4B05-8F6C-7E2808640A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84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3A58F8-D339-7A8D-A30A-EB3DF4BF3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780C827-6E02-D7F3-F66C-F761B3862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4A57-4F3E-44D4-837E-74FDF003A9FC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6427858-A755-C207-5E31-023111E46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00AAA9A-45F9-41A5-8A9B-1991D71EB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BFBF-9D29-4B05-8F6C-7E2808640A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890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9F1547B-87BB-BD9C-08F8-250162E00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4A57-4F3E-44D4-837E-74FDF003A9FC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41B11C9-D5D4-62F5-2FDB-DE399C762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AFF2B5B-4A3A-5853-0E2D-FA867B667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BFBF-9D29-4B05-8F6C-7E2808640A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23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D1003C-DDEC-8F06-524A-1C174DF7F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A64DAF-A818-5247-6782-16C212E82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FEF5631-B179-2373-D17F-C01151248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7FAD3F2-F106-712E-E422-A5BC65374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4A57-4F3E-44D4-837E-74FDF003A9FC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A1AE1C9-DC8A-61D1-7F07-6FB1D1CB7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261A181-B890-66CB-07D3-A0B518788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BFBF-9D29-4B05-8F6C-7E2808640A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286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030D10-3A56-7967-B52F-2819EAD9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C7880BF-0519-6BAA-22FD-5F440A2932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28FAC39-E4FC-DFBF-C3B0-93DF22AF1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2FCB800-4A5A-689C-FC55-2A75FA5E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4A57-4F3E-44D4-837E-74FDF003A9FC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698866A-AAED-2334-B18D-D2F4DFB3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32F8DF0-48E8-E994-3912-8A99033E9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1BFBF-9D29-4B05-8F6C-7E2808640A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594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5083049-DE2F-6818-1F20-E269E2EF0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7E7ABAF-6ADB-3506-E5F5-B7D37ECA3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75230C-B172-9F96-BF25-CC82B0B6BE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54A57-4F3E-44D4-837E-74FDF003A9FC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512698-3330-6269-B7B0-2E67D0EFF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0DD0D0-7717-C60F-EC8C-7828F0F7A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1BFBF-9D29-4B05-8F6C-7E2808640A0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37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D9EA580E-92D3-7C09-9FF3-064956597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9359" y="1478088"/>
            <a:ext cx="7081520" cy="1568530"/>
          </a:xfrm>
        </p:spPr>
        <p:txBody>
          <a:bodyPr/>
          <a:lstStyle/>
          <a:p>
            <a:pPr algn="l"/>
            <a:endParaRPr lang="it-IT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it-IT" dirty="0"/>
              <a:t>Norma ideale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it-IT" dirty="0"/>
              <a:t>Norma statistica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527089A-29ED-6490-3D4F-1869D4116AFB}"/>
              </a:ext>
            </a:extLst>
          </p:cNvPr>
          <p:cNvSpPr/>
          <p:nvPr/>
        </p:nvSpPr>
        <p:spPr>
          <a:xfrm>
            <a:off x="0" y="0"/>
            <a:ext cx="342392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E9E6B7E-6519-830D-461F-9C634A66E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87960" y="2613500"/>
            <a:ext cx="3423920" cy="1284923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bg1"/>
                </a:solidFill>
              </a:rPr>
              <a:t>Il concetto di norma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91E6CD2-1117-4DC8-DAF6-23C0D82C6666}"/>
              </a:ext>
            </a:extLst>
          </p:cNvPr>
          <p:cNvSpPr txBox="1"/>
          <p:nvPr/>
        </p:nvSpPr>
        <p:spPr>
          <a:xfrm>
            <a:off x="3873500" y="759298"/>
            <a:ext cx="6263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dirty="0"/>
              <a:t>Cos’è la norma?</a:t>
            </a:r>
          </a:p>
        </p:txBody>
      </p:sp>
      <p:pic>
        <p:nvPicPr>
          <p:cNvPr id="1026" name="Picture 2" descr="Distribuzione gaussiana immagini e fotografie stock ad alta ...">
            <a:extLst>
              <a:ext uri="{FF2B5EF4-FFF2-40B4-BE49-F238E27FC236}">
                <a16:creationId xmlns:a16="http://schemas.microsoft.com/office/drawing/2014/main" id="{CF27B260-6F01-D34A-59CD-ED3EBCFB0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79"/>
          <a:stretch/>
        </p:blipFill>
        <p:spPr bwMode="auto">
          <a:xfrm>
            <a:off x="5116036" y="3303744"/>
            <a:ext cx="4388167" cy="292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67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7527089A-29ED-6490-3D4F-1869D4116AFB}"/>
              </a:ext>
            </a:extLst>
          </p:cNvPr>
          <p:cNvSpPr/>
          <p:nvPr/>
        </p:nvSpPr>
        <p:spPr>
          <a:xfrm>
            <a:off x="0" y="0"/>
            <a:ext cx="342392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E9E6B7E-6519-830D-461F-9C634A66E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6627" y="3296893"/>
            <a:ext cx="3423920" cy="1284923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L’abilità di trasformare le risorse in comportamenti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F37C9833-F854-0DF3-F40E-E69E0C798A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CA65D975-1E35-0682-1882-5499324B6AF8}"/>
              </a:ext>
            </a:extLst>
          </p:cNvPr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3749675" y="388938"/>
            <a:ext cx="91440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03C13454-2B6C-4253-78B1-F68AAD5355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8FE56CE-2AAA-6278-75D9-6CACD55361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02" t="10960" r="36880" b="7828"/>
          <a:stretch/>
        </p:blipFill>
        <p:spPr>
          <a:xfrm rot="16200000">
            <a:off x="6103531" y="-1102572"/>
            <a:ext cx="3102974" cy="7810685"/>
          </a:xfrm>
          <a:prstGeom prst="rect">
            <a:avLst/>
          </a:prstGeom>
          <a:scene3d>
            <a:camera prst="orthographicFront">
              <a:rot lat="0" lon="20999997" rev="0"/>
            </a:camera>
            <a:lightRig rig="threePt" dir="t"/>
          </a:scene3d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E5623B5-7BD9-CCF6-62F7-A9DF97A2EEAA}"/>
              </a:ext>
            </a:extLst>
          </p:cNvPr>
          <p:cNvSpPr txBox="1"/>
          <p:nvPr/>
        </p:nvSpPr>
        <p:spPr>
          <a:xfrm>
            <a:off x="3965608" y="4745255"/>
            <a:ext cx="59484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/>
              <a:t>Minimizzare stimoli visivi e uditive, creare «aree» precise in cui ci si aspettano determinati comportamenti.</a:t>
            </a:r>
          </a:p>
          <a:p>
            <a:pPr marL="285750" indent="-285750">
              <a:buFontTx/>
              <a:buChar char="-"/>
            </a:pPr>
            <a:r>
              <a:rPr lang="it-IT" dirty="0"/>
              <a:t>Calendari</a:t>
            </a:r>
          </a:p>
          <a:p>
            <a:pPr marL="285750" indent="-285750">
              <a:buFontTx/>
              <a:buChar char="-"/>
            </a:pPr>
            <a:r>
              <a:rPr lang="it-IT" dirty="0"/>
              <a:t>Cartelle codificate per colore</a:t>
            </a:r>
          </a:p>
          <a:p>
            <a:pPr marL="285750" indent="-285750">
              <a:buFontTx/>
              <a:buChar char="-"/>
            </a:pPr>
            <a:r>
              <a:rPr lang="it-IT" dirty="0"/>
              <a:t>Regole e routine, prepararli ai cambiamenti </a:t>
            </a:r>
            <a:r>
              <a:rPr lang="it-IT" dirty="0" err="1"/>
              <a:t>cfr</a:t>
            </a:r>
            <a:r>
              <a:rPr lang="it-IT" dirty="0"/>
              <a:t> vacanze estive</a:t>
            </a:r>
          </a:p>
          <a:p>
            <a:pPr marL="285750" indent="-285750">
              <a:buFontTx/>
              <a:buChar char="-"/>
            </a:pPr>
            <a:r>
              <a:rPr lang="it-IT" dirty="0"/>
              <a:t>Piccole liste con alternative per completare gli incarichi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828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7527089A-29ED-6490-3D4F-1869D4116AFB}"/>
              </a:ext>
            </a:extLst>
          </p:cNvPr>
          <p:cNvSpPr/>
          <p:nvPr/>
        </p:nvSpPr>
        <p:spPr>
          <a:xfrm>
            <a:off x="0" y="0"/>
            <a:ext cx="342392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E9E6B7E-6519-830D-461F-9C634A66E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6627" y="3296893"/>
            <a:ext cx="3423920" cy="1284923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L’abilità di trasformare le risorse in comportamenti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F37C9833-F854-0DF3-F40E-E69E0C798A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CA65D975-1E35-0682-1882-5499324B6AF8}"/>
              </a:ext>
            </a:extLst>
          </p:cNvPr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3749675" y="388938"/>
            <a:ext cx="91440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17A9C75-3A4F-A096-5968-8AB98018EF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82" t="12760" r="36644" b="13276"/>
          <a:stretch/>
        </p:blipFill>
        <p:spPr>
          <a:xfrm rot="16200000">
            <a:off x="5827493" y="-283339"/>
            <a:ext cx="3729734" cy="808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44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7527089A-29ED-6490-3D4F-1869D4116AFB}"/>
              </a:ext>
            </a:extLst>
          </p:cNvPr>
          <p:cNvSpPr/>
          <p:nvPr/>
        </p:nvSpPr>
        <p:spPr>
          <a:xfrm>
            <a:off x="0" y="0"/>
            <a:ext cx="342392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E9E6B7E-6519-830D-461F-9C634A66E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6627" y="3296893"/>
            <a:ext cx="3423920" cy="1284923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L’abilità di trasformare le risorse in comportamenti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F37C9833-F854-0DF3-F40E-E69E0C798A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CA65D975-1E35-0682-1882-5499324B6AF8}"/>
              </a:ext>
            </a:extLst>
          </p:cNvPr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3749675" y="388938"/>
            <a:ext cx="91440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it-IT" dirty="0"/>
              <a:t>ADHD</a:t>
            </a:r>
            <a:endParaRPr lang="en-GB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4116B78-DCD2-4C0D-3C17-C7925E8D8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200893" y="-505414"/>
            <a:ext cx="3323619" cy="870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25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7527089A-29ED-6490-3D4F-1869D4116AFB}"/>
              </a:ext>
            </a:extLst>
          </p:cNvPr>
          <p:cNvSpPr/>
          <p:nvPr/>
        </p:nvSpPr>
        <p:spPr>
          <a:xfrm>
            <a:off x="0" y="0"/>
            <a:ext cx="342392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E9E6B7E-6519-830D-461F-9C634A66E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6627" y="3296893"/>
            <a:ext cx="3423920" cy="1284923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Testi di riferimento rilevanti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F37C9833-F854-0DF3-F40E-E69E0C798A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FCFC4E7-EB8E-4E48-4BD2-58BFA8E9D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0547" y="2603287"/>
            <a:ext cx="8508733" cy="1387211"/>
          </a:xfrm>
        </p:spPr>
        <p:txBody>
          <a:bodyPr>
            <a:normAutofit fontScale="70000" lnSpcReduction="20000"/>
          </a:bodyPr>
          <a:lstStyle/>
          <a:p>
            <a:pPr marL="342900" indent="-342900" algn="l">
              <a:buFontTx/>
              <a:buChar char="-"/>
            </a:pPr>
            <a:r>
              <a:rPr lang="it-IT" dirty="0"/>
              <a:t>Asbury K., </a:t>
            </a:r>
            <a:r>
              <a:rPr lang="it-IT" dirty="0" err="1"/>
              <a:t>Plomin</a:t>
            </a:r>
            <a:r>
              <a:rPr lang="it-IT" dirty="0"/>
              <a:t> R., G come Geni. Raffaello Cortina Editore (2015, Consiglio a tutti la lettura per consolidare principi di genetica comportamentale e apprendimento)</a:t>
            </a:r>
          </a:p>
          <a:p>
            <a:pPr marL="342900" indent="-342900" algn="l">
              <a:buFontTx/>
              <a:buChar char="-"/>
            </a:pPr>
            <a:r>
              <a:rPr lang="it-IT" dirty="0"/>
              <a:t>Morin E. Insegnare a vivere. Manifesto per cambiare l’educazione (2015)</a:t>
            </a:r>
          </a:p>
          <a:p>
            <a:pPr marL="342900" indent="-342900" algn="l">
              <a:buFontTx/>
              <a:buChar char="-"/>
            </a:pPr>
            <a:r>
              <a:rPr lang="it-IT" dirty="0"/>
              <a:t>Bambini V., </a:t>
            </a:r>
            <a:r>
              <a:rPr lang="it-IT" dirty="0" err="1"/>
              <a:t>Domaneschi</a:t>
            </a:r>
            <a:r>
              <a:rPr lang="it-IT" dirty="0"/>
              <a:t> F., Pragmatica Sperimentale. Il Mulino (2022, qui trovate gli esempi di studi su metafora, linguaggio nei bambini) </a:t>
            </a:r>
          </a:p>
          <a:p>
            <a:pPr marL="342900" indent="-342900" algn="l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27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D9EA580E-92D3-7C09-9FF3-064956597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7120" y="620790"/>
            <a:ext cx="9144000" cy="1401050"/>
          </a:xfrm>
        </p:spPr>
        <p:txBody>
          <a:bodyPr>
            <a:normAutofit/>
          </a:bodyPr>
          <a:lstStyle/>
          <a:p>
            <a:pPr algn="l"/>
            <a:r>
              <a:rPr lang="it-IT" dirty="0"/>
              <a:t>Dalla </a:t>
            </a:r>
            <a:r>
              <a:rPr lang="it-IT" i="1" dirty="0"/>
              <a:t>tabula rasa</a:t>
            </a:r>
            <a:r>
              <a:rPr lang="it-IT" dirty="0"/>
              <a:t> all’ apprendimento universale</a:t>
            </a:r>
          </a:p>
          <a:p>
            <a:pPr algn="l"/>
            <a:endParaRPr lang="it-IT" dirty="0"/>
          </a:p>
          <a:p>
            <a:pPr algn="l"/>
            <a:r>
              <a:rPr lang="it-IT" dirty="0"/>
              <a:t>Tipi di correlazione </a:t>
            </a:r>
            <a:r>
              <a:rPr lang="it-IT" b="1" dirty="0"/>
              <a:t>genotipo-ambiente: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527089A-29ED-6490-3D4F-1869D4116AFB}"/>
              </a:ext>
            </a:extLst>
          </p:cNvPr>
          <p:cNvSpPr/>
          <p:nvPr/>
        </p:nvSpPr>
        <p:spPr>
          <a:xfrm>
            <a:off x="0" y="0"/>
            <a:ext cx="342392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E9E6B7E-6519-830D-461F-9C634A66E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13500"/>
            <a:ext cx="3423920" cy="1284923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La genetica comportamentale e l’impatto sull’apprendimento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133FDF9-575D-9DA7-4B88-D9FA4786BF2C}"/>
              </a:ext>
            </a:extLst>
          </p:cNvPr>
          <p:cNvSpPr txBox="1"/>
          <p:nvPr/>
        </p:nvSpPr>
        <p:spPr>
          <a:xfrm>
            <a:off x="3860800" y="3131252"/>
            <a:ext cx="6461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dirty="0"/>
              <a:t>3. Evocativa</a:t>
            </a:r>
            <a:endParaRPr lang="en-GB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29301FC-9187-4BB7-EA31-35A12819F6EE}"/>
              </a:ext>
            </a:extLst>
          </p:cNvPr>
          <p:cNvSpPr txBox="1"/>
          <p:nvPr/>
        </p:nvSpPr>
        <p:spPr>
          <a:xfrm>
            <a:off x="3860800" y="2398502"/>
            <a:ext cx="6461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dirty="0"/>
              <a:t>1. Passiva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0B762E4-ADE9-AD97-A918-7890A41536AF}"/>
              </a:ext>
            </a:extLst>
          </p:cNvPr>
          <p:cNvSpPr txBox="1"/>
          <p:nvPr/>
        </p:nvSpPr>
        <p:spPr>
          <a:xfrm>
            <a:off x="3860800" y="2745323"/>
            <a:ext cx="6461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dirty="0"/>
              <a:t>2. Attiva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1919974-986A-2E7C-1C6B-617824828E11}"/>
              </a:ext>
            </a:extLst>
          </p:cNvPr>
          <p:cNvSpPr txBox="1"/>
          <p:nvPr/>
        </p:nvSpPr>
        <p:spPr>
          <a:xfrm>
            <a:off x="3942080" y="4651495"/>
            <a:ext cx="5151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Personalizzazione = Realizzazione del potenziale naturale del bambino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4360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D9EA580E-92D3-7C09-9FF3-064956597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67760" y="722709"/>
            <a:ext cx="9144000" cy="3146902"/>
          </a:xfrm>
        </p:spPr>
        <p:txBody>
          <a:bodyPr>
            <a:normAutofit/>
          </a:bodyPr>
          <a:lstStyle/>
          <a:p>
            <a:pPr algn="l"/>
            <a:r>
              <a:rPr lang="it-IT" dirty="0"/>
              <a:t>Sindromi genetiche</a:t>
            </a:r>
          </a:p>
          <a:p>
            <a:pPr algn="l"/>
            <a:endParaRPr lang="it-IT" dirty="0"/>
          </a:p>
          <a:p>
            <a:pPr algn="l"/>
            <a:r>
              <a:rPr lang="it-IT" dirty="0"/>
              <a:t>Trisomia 21 -&gt; Maggiori abilità </a:t>
            </a:r>
            <a:r>
              <a:rPr lang="it-IT" dirty="0" err="1"/>
              <a:t>visuo</a:t>
            </a:r>
            <a:r>
              <a:rPr lang="it-IT" dirty="0"/>
              <a:t>-spaziali che linguistiche</a:t>
            </a:r>
          </a:p>
          <a:p>
            <a:pPr algn="l"/>
            <a:r>
              <a:rPr lang="it-IT" dirty="0"/>
              <a:t>Soluzione: </a:t>
            </a:r>
            <a:r>
              <a:rPr lang="it-IT" b="1" dirty="0"/>
              <a:t>insegnare a leggere il prima possibile</a:t>
            </a:r>
          </a:p>
          <a:p>
            <a:pPr algn="l"/>
            <a:endParaRPr lang="it-IT" dirty="0"/>
          </a:p>
          <a:p>
            <a:pPr algn="l"/>
            <a:r>
              <a:rPr lang="it-IT" dirty="0"/>
              <a:t>Queste preferenze si possono trovare in modo più sottile nella popolazione normale</a:t>
            </a:r>
          </a:p>
          <a:p>
            <a:pPr algn="l"/>
            <a:endParaRPr lang="it-IT" dirty="0"/>
          </a:p>
          <a:p>
            <a:pPr algn="l"/>
            <a:endParaRPr lang="it-IT" dirty="0"/>
          </a:p>
          <a:p>
            <a:pPr algn="l"/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527089A-29ED-6490-3D4F-1869D4116AFB}"/>
              </a:ext>
            </a:extLst>
          </p:cNvPr>
          <p:cNvSpPr/>
          <p:nvPr/>
        </p:nvSpPr>
        <p:spPr>
          <a:xfrm>
            <a:off x="0" y="0"/>
            <a:ext cx="342392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E9E6B7E-6519-830D-461F-9C634A66E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13500"/>
            <a:ext cx="3423920" cy="1284923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La genetica comportamentale e disabilità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1CA51E2-5995-214E-04E0-F3A3C2187426}"/>
              </a:ext>
            </a:extLst>
          </p:cNvPr>
          <p:cNvSpPr txBox="1"/>
          <p:nvPr/>
        </p:nvSpPr>
        <p:spPr>
          <a:xfrm>
            <a:off x="3942080" y="4561840"/>
            <a:ext cx="597408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dirty="0"/>
              <a:t>Aguzzare la vista per la personalizzazione!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4525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D9EA580E-92D3-7C09-9FF3-064956597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5080" y="1931137"/>
            <a:ext cx="7701280" cy="159438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dirty="0"/>
              <a:t>A partire dall’età scolare </a:t>
            </a:r>
            <a:r>
              <a:rPr lang="it-IT" i="1" dirty="0"/>
              <a:t>l’Ambiente non condiviso è il </a:t>
            </a:r>
            <a:r>
              <a:rPr lang="it-IT" dirty="0"/>
              <a:t>più importante</a:t>
            </a:r>
          </a:p>
          <a:p>
            <a:pPr algn="l"/>
            <a:endParaRPr lang="it-IT" dirty="0"/>
          </a:p>
          <a:p>
            <a:pPr algn="l"/>
            <a:endParaRPr lang="en-GB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527089A-29ED-6490-3D4F-1869D4116AFB}"/>
              </a:ext>
            </a:extLst>
          </p:cNvPr>
          <p:cNvSpPr/>
          <p:nvPr/>
        </p:nvSpPr>
        <p:spPr>
          <a:xfrm>
            <a:off x="0" y="0"/>
            <a:ext cx="342392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E9E6B7E-6519-830D-461F-9C634A66E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13500"/>
            <a:ext cx="3423920" cy="1284923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I geni sono generalisti</a:t>
            </a:r>
            <a:br>
              <a:rPr lang="it-IT" sz="3200" dirty="0">
                <a:solidFill>
                  <a:schemeClr val="bg1"/>
                </a:solidFill>
              </a:rPr>
            </a:br>
            <a:r>
              <a:rPr lang="it-IT" sz="3200" dirty="0">
                <a:solidFill>
                  <a:schemeClr val="bg1"/>
                </a:solidFill>
              </a:rPr>
              <a:t>gli ambienti specialisti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4959D0C-9454-173E-630A-13160BBC5F4C}"/>
              </a:ext>
            </a:extLst>
          </p:cNvPr>
          <p:cNvSpPr txBox="1"/>
          <p:nvPr/>
        </p:nvSpPr>
        <p:spPr>
          <a:xfrm>
            <a:off x="3815080" y="5099947"/>
            <a:ext cx="812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b="1" dirty="0"/>
              <a:t>Offrire uguali opportunità vuol dire dare opportunità diverse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66B6344-27CC-280E-BF72-4EDE9FC051AE}"/>
              </a:ext>
            </a:extLst>
          </p:cNvPr>
          <p:cNvSpPr txBox="1"/>
          <p:nvPr/>
        </p:nvSpPr>
        <p:spPr>
          <a:xfrm>
            <a:off x="3815080" y="648454"/>
            <a:ext cx="66598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/>
              <a:t>Non determinismo ma correlazione (ipotesi </a:t>
            </a:r>
            <a:r>
              <a:rPr lang="it-IT" sz="2400" b="1" dirty="0"/>
              <a:t>QTL</a:t>
            </a:r>
            <a:r>
              <a:rPr lang="it-IT" sz="2400" dirty="0"/>
              <a:t>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96B23CD-0FF7-2763-83FB-92287081C185}"/>
              </a:ext>
            </a:extLst>
          </p:cNvPr>
          <p:cNvSpPr txBox="1"/>
          <p:nvPr/>
        </p:nvSpPr>
        <p:spPr>
          <a:xfrm>
            <a:off x="3815080" y="146947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/>
              <a:t>Gli ambienti sono ereditabili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710E9FA-1759-58A1-A9E8-034B29259BC0}"/>
              </a:ext>
            </a:extLst>
          </p:cNvPr>
          <p:cNvSpPr txBox="1"/>
          <p:nvPr/>
        </p:nvSpPr>
        <p:spPr>
          <a:xfrm>
            <a:off x="4097020" y="3330876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dirty="0"/>
              <a:t>I comportamenti educativi fanno la differenza: quali e per quali bambini?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01D7C25-9840-3536-4023-735A49BBE28A}"/>
              </a:ext>
            </a:extLst>
          </p:cNvPr>
          <p:cNvSpPr txBox="1"/>
          <p:nvPr/>
        </p:nvSpPr>
        <p:spPr>
          <a:xfrm>
            <a:off x="3815080" y="4539378"/>
            <a:ext cx="812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b="1" dirty="0"/>
              <a:t>Conoscere quali abilità hanno forte influenza genetica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CEED533-C09E-AA78-AB89-6A34F1089DD6}"/>
              </a:ext>
            </a:extLst>
          </p:cNvPr>
          <p:cNvSpPr txBox="1"/>
          <p:nvPr/>
        </p:nvSpPr>
        <p:spPr>
          <a:xfrm>
            <a:off x="3815080" y="5784067"/>
            <a:ext cx="812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b="1" dirty="0"/>
              <a:t>La continuità è genetica, il cambiamento è ambientale!</a:t>
            </a:r>
          </a:p>
        </p:txBody>
      </p:sp>
    </p:spTree>
    <p:extLst>
      <p:ext uri="{BB962C8B-B14F-4D97-AF65-F5344CB8AC3E}">
        <p14:creationId xmlns:p14="http://schemas.microsoft.com/office/powerpoint/2010/main" val="292284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  <p:bldP spid="11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D9EA580E-92D3-7C09-9FF3-064956597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0780" y="5370829"/>
            <a:ext cx="5179060" cy="1200329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endParaRPr lang="it-IT" sz="1400" dirty="0"/>
          </a:p>
          <a:p>
            <a:pPr algn="l"/>
            <a:r>
              <a:rPr lang="it-IT" sz="1800" dirty="0"/>
              <a:t>La continuità è genetica</a:t>
            </a:r>
          </a:p>
          <a:p>
            <a:pPr algn="l"/>
            <a:r>
              <a:rPr lang="it-IT" sz="1800" b="1" dirty="0"/>
              <a:t>Fluttuazioni momentanee vs consistenti</a:t>
            </a:r>
          </a:p>
          <a:p>
            <a:pPr algn="l"/>
            <a:endParaRPr lang="en-GB" sz="140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527089A-29ED-6490-3D4F-1869D4116AFB}"/>
              </a:ext>
            </a:extLst>
          </p:cNvPr>
          <p:cNvSpPr/>
          <p:nvPr/>
        </p:nvSpPr>
        <p:spPr>
          <a:xfrm>
            <a:off x="0" y="0"/>
            <a:ext cx="342392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E9E6B7E-6519-830D-461F-9C634A66E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13500"/>
            <a:ext cx="3423920" cy="1284923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Dal DNA all’ABC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2CB6425-F88C-7753-774A-240DE5F44352}"/>
              </a:ext>
            </a:extLst>
          </p:cNvPr>
          <p:cNvSpPr txBox="1"/>
          <p:nvPr/>
        </p:nvSpPr>
        <p:spPr>
          <a:xfrm>
            <a:off x="3749040" y="475734"/>
            <a:ext cx="6446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dirty="0"/>
              <a:t> Attenzione alle </a:t>
            </a:r>
            <a:r>
              <a:rPr lang="it-IT" sz="2400" i="1" dirty="0"/>
              <a:t>Idee forti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F7E974C-75E7-BEBF-3D9A-E94DD35BF006}"/>
              </a:ext>
            </a:extLst>
          </p:cNvPr>
          <p:cNvSpPr txBox="1"/>
          <p:nvPr/>
        </p:nvSpPr>
        <p:spPr>
          <a:xfrm>
            <a:off x="3749040" y="1440934"/>
            <a:ext cx="75285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«Carenti» -&gt; fraintendimento sia statistico che biologico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A0B47F9-4E2A-A2FB-0BBD-C4ADF1AB9FF2}"/>
              </a:ext>
            </a:extLst>
          </p:cNvPr>
          <p:cNvSpPr txBox="1"/>
          <p:nvPr/>
        </p:nvSpPr>
        <p:spPr>
          <a:xfrm>
            <a:off x="3873500" y="2156043"/>
            <a:ext cx="6446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dirty="0"/>
              <a:t>Capacità di lettura: quartieri alti vs quartieri popolari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2EF1424-FAF7-EF06-21B3-01C0CC0595E2}"/>
              </a:ext>
            </a:extLst>
          </p:cNvPr>
          <p:cNvSpPr txBox="1"/>
          <p:nvPr/>
        </p:nvSpPr>
        <p:spPr>
          <a:xfrm>
            <a:off x="3924300" y="3081159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dirty="0"/>
              <a:t>Un gene a 7 anni ha molta influenza, andando avanti ne avrà sempre di più. Allora possiamo predire?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4D42346-1BAE-A088-F61B-2AAD91AA76E4}"/>
              </a:ext>
            </a:extLst>
          </p:cNvPr>
          <p:cNvSpPr txBox="1"/>
          <p:nvPr/>
        </p:nvSpPr>
        <p:spPr>
          <a:xfrm>
            <a:off x="5405120" y="4281150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000" dirty="0"/>
              <a:t>Stesso gene tra professore di matematica e un bambino che fatica (diversi alleli) -&gt; una buona istruzione può ridurre distanza nella curva</a:t>
            </a:r>
          </a:p>
          <a:p>
            <a:pPr algn="l"/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34553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9" grpId="0"/>
      <p:bldP spid="11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D9EA580E-92D3-7C09-9FF3-064956597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9040" y="847022"/>
            <a:ext cx="8253663" cy="3051401"/>
          </a:xfrm>
        </p:spPr>
        <p:txBody>
          <a:bodyPr>
            <a:normAutofit/>
          </a:bodyPr>
          <a:lstStyle/>
          <a:p>
            <a:pPr algn="l"/>
            <a:r>
              <a:rPr lang="it-IT" dirty="0"/>
              <a:t>G è spiegata in età prescolare solo per il 20-30% dai geni, 60 % dalla famiglia</a:t>
            </a:r>
          </a:p>
          <a:p>
            <a:pPr algn="l"/>
            <a:endParaRPr lang="it-IT" dirty="0"/>
          </a:p>
          <a:p>
            <a:pPr algn="l"/>
            <a:r>
              <a:rPr lang="it-IT" dirty="0" err="1"/>
              <a:t>Cfr</a:t>
            </a:r>
            <a:r>
              <a:rPr lang="it-IT" dirty="0"/>
              <a:t> </a:t>
            </a:r>
            <a:r>
              <a:rPr lang="it-IT" i="1" dirty="0"/>
              <a:t>Mensa</a:t>
            </a:r>
            <a:r>
              <a:rPr lang="it-IT" dirty="0"/>
              <a:t>: soci con QI alto di tutte le estrazioni, QI non è un risultato. È un </a:t>
            </a:r>
            <a:r>
              <a:rPr lang="it-IT" dirty="0" err="1"/>
              <a:t>predittore</a:t>
            </a:r>
            <a:r>
              <a:rPr lang="it-IT" dirty="0"/>
              <a:t>, solo moderatamente affidabile. </a:t>
            </a:r>
          </a:p>
          <a:p>
            <a:pPr algn="l"/>
            <a:endParaRPr lang="it-IT" dirty="0"/>
          </a:p>
          <a:p>
            <a:pPr algn="l"/>
            <a:r>
              <a:rPr lang="it-IT" dirty="0"/>
              <a:t>Vince sempre il pilota con il motore più sofisticato?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527089A-29ED-6490-3D4F-1869D4116AFB}"/>
              </a:ext>
            </a:extLst>
          </p:cNvPr>
          <p:cNvSpPr/>
          <p:nvPr/>
        </p:nvSpPr>
        <p:spPr>
          <a:xfrm>
            <a:off x="0" y="0"/>
            <a:ext cx="342392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E9E6B7E-6519-830D-461F-9C634A66E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13500"/>
            <a:ext cx="3423920" cy="1284923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QI, motivazione e autostima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C3D47CA-153A-FDAB-7C87-9886A7E34210}"/>
              </a:ext>
            </a:extLst>
          </p:cNvPr>
          <p:cNvSpPr txBox="1"/>
          <p:nvPr/>
        </p:nvSpPr>
        <p:spPr>
          <a:xfrm>
            <a:off x="3749040" y="185174"/>
            <a:ext cx="64489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dirty="0"/>
              <a:t>Da QI a </a:t>
            </a:r>
            <a:r>
              <a:rPr lang="it-IT" sz="2400" i="1" dirty="0"/>
              <a:t>g: </a:t>
            </a:r>
            <a:r>
              <a:rPr lang="it-IT" sz="2400" dirty="0"/>
              <a:t>ereditabilità del QI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0CBA9BF-4DC0-3D08-DF94-B747B4E9A2BC}"/>
              </a:ext>
            </a:extLst>
          </p:cNvPr>
          <p:cNvSpPr txBox="1"/>
          <p:nvPr/>
        </p:nvSpPr>
        <p:spPr>
          <a:xfrm>
            <a:off x="4297680" y="4219937"/>
            <a:ext cx="697350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b="1" i="1" dirty="0"/>
              <a:t>Ambiente non condiviso-</a:t>
            </a:r>
            <a:r>
              <a:rPr lang="it-IT" sz="2400" i="1" dirty="0"/>
              <a:t>&gt; Intervento precoce fondamentale per aiutare i bambini esposti al fallimento a crescere e diventare adulti capaci di vivere una vita felice senza diventare un peso per la collettività</a:t>
            </a:r>
          </a:p>
        </p:txBody>
      </p:sp>
    </p:spTree>
    <p:extLst>
      <p:ext uri="{BB962C8B-B14F-4D97-AF65-F5344CB8AC3E}">
        <p14:creationId xmlns:p14="http://schemas.microsoft.com/office/powerpoint/2010/main" val="103685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D9EA580E-92D3-7C09-9FF3-064956597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9040" y="1543922"/>
            <a:ext cx="8253663" cy="3051401"/>
          </a:xfrm>
        </p:spPr>
        <p:txBody>
          <a:bodyPr>
            <a:normAutofit/>
          </a:bodyPr>
          <a:lstStyle/>
          <a:p>
            <a:pPr algn="l"/>
            <a:r>
              <a:rPr lang="it-IT" dirty="0"/>
              <a:t>Lodare per le capacità e non per lo sforzo crea maggiore paura di fallire e maggiore frustrazione in caso di fallimento (ansia anticipatoria)</a:t>
            </a:r>
          </a:p>
          <a:p>
            <a:pPr algn="l"/>
            <a:r>
              <a:rPr lang="it-IT" dirty="0"/>
              <a:t>L’autostima ho un impatto significativo su apprendimento anche al netto di </a:t>
            </a:r>
            <a:r>
              <a:rPr lang="it-IT" i="1" dirty="0"/>
              <a:t>g, </a:t>
            </a:r>
            <a:r>
              <a:rPr lang="it-IT" dirty="0"/>
              <a:t>anche essa è spiegata in  modo significativo dai geni</a:t>
            </a:r>
          </a:p>
          <a:p>
            <a:pPr algn="l"/>
            <a:endParaRPr lang="it-IT" dirty="0"/>
          </a:p>
          <a:p>
            <a:pPr algn="l"/>
            <a:r>
              <a:rPr lang="it-IT" dirty="0"/>
              <a:t>Personalizzazione in base ai livelli di autostima di partenza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527089A-29ED-6490-3D4F-1869D4116AFB}"/>
              </a:ext>
            </a:extLst>
          </p:cNvPr>
          <p:cNvSpPr/>
          <p:nvPr/>
        </p:nvSpPr>
        <p:spPr>
          <a:xfrm>
            <a:off x="0" y="0"/>
            <a:ext cx="342392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E9E6B7E-6519-830D-461F-9C634A66E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13500"/>
            <a:ext cx="3423920" cy="1284923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QI, motivazione e autostima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C3D47CA-153A-FDAB-7C87-9886A7E34210}"/>
              </a:ext>
            </a:extLst>
          </p:cNvPr>
          <p:cNvSpPr txBox="1"/>
          <p:nvPr/>
        </p:nvSpPr>
        <p:spPr>
          <a:xfrm>
            <a:off x="3749040" y="185174"/>
            <a:ext cx="64489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dirty="0"/>
              <a:t>Lode, punizione e rinforzo: gli effetti su autostima e motivazione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6ABA70D-F957-AABC-C960-E66D6CF4BA0B}"/>
              </a:ext>
            </a:extLst>
          </p:cNvPr>
          <p:cNvSpPr txBox="1"/>
          <p:nvPr/>
        </p:nvSpPr>
        <p:spPr>
          <a:xfrm>
            <a:off x="4947385" y="4783756"/>
            <a:ext cx="5438274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Ad ogni modo, la punizione resta il metodo meno efficace per ottenere risultati, soprattutto a lungo termine, esiste più di un’alternativa!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429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D9EA580E-92D3-7C09-9FF3-064956597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1440" y="1211738"/>
            <a:ext cx="7668126" cy="5270342"/>
          </a:xfrm>
        </p:spPr>
        <p:txBody>
          <a:bodyPr>
            <a:normAutofit/>
          </a:bodyPr>
          <a:lstStyle/>
          <a:p>
            <a:pPr algn="l"/>
            <a:r>
              <a:rPr lang="it-IT" dirty="0"/>
              <a:t>2.7 % dei bambini viene introdotto nel programma per i bisogni educativi speciali</a:t>
            </a:r>
          </a:p>
          <a:p>
            <a:pPr algn="l"/>
            <a:r>
              <a:rPr lang="it-IT" dirty="0"/>
              <a:t>Reazione negativa all’etichetta:</a:t>
            </a:r>
          </a:p>
          <a:p>
            <a:pPr algn="l"/>
            <a:r>
              <a:rPr lang="it-IT" dirty="0"/>
              <a:t>Allora per i più talentuosi?</a:t>
            </a:r>
          </a:p>
          <a:p>
            <a:pPr algn="l"/>
            <a:endParaRPr lang="it-IT" dirty="0"/>
          </a:p>
          <a:p>
            <a:pPr algn="l"/>
            <a:r>
              <a:rPr lang="it-IT" dirty="0"/>
              <a:t>Un elevato fattore di g (potenza di fuoco cognitiva) è influenzato da tutti gli altri geni</a:t>
            </a:r>
          </a:p>
          <a:p>
            <a:pPr algn="l"/>
            <a:endParaRPr lang="it-IT" dirty="0"/>
          </a:p>
          <a:p>
            <a:pPr algn="l"/>
            <a:r>
              <a:rPr lang="it-IT" dirty="0"/>
              <a:t>La comunicazione con i genitori-&gt; serve certificato per istruzione migliore, non etichetta</a:t>
            </a:r>
            <a:endParaRPr lang="en-GB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527089A-29ED-6490-3D4F-1869D4116AFB}"/>
              </a:ext>
            </a:extLst>
          </p:cNvPr>
          <p:cNvSpPr/>
          <p:nvPr/>
        </p:nvSpPr>
        <p:spPr>
          <a:xfrm>
            <a:off x="0" y="0"/>
            <a:ext cx="342392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E9E6B7E-6519-830D-461F-9C634A66E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13500"/>
            <a:ext cx="3423920" cy="1284923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I bisogni educativi speciali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31E8BE0-4FE5-F5A8-F131-5854C27CFA1D}"/>
              </a:ext>
            </a:extLst>
          </p:cNvPr>
          <p:cNvSpPr txBox="1"/>
          <p:nvPr/>
        </p:nvSpPr>
        <p:spPr>
          <a:xfrm>
            <a:off x="3901440" y="556480"/>
            <a:ext cx="65355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dirty="0"/>
              <a:t>L’esempio del Regno Unito</a:t>
            </a:r>
          </a:p>
        </p:txBody>
      </p:sp>
    </p:spTree>
    <p:extLst>
      <p:ext uri="{BB962C8B-B14F-4D97-AF65-F5344CB8AC3E}">
        <p14:creationId xmlns:p14="http://schemas.microsoft.com/office/powerpoint/2010/main" val="3780044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D9EA580E-92D3-7C09-9FF3-064956597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9040" y="3110417"/>
            <a:ext cx="5438273" cy="2686057"/>
          </a:xfrm>
        </p:spPr>
        <p:txBody>
          <a:bodyPr>
            <a:normAutofit fontScale="47500" lnSpcReduction="20000"/>
          </a:bodyPr>
          <a:lstStyle/>
          <a:p>
            <a:pPr algn="l"/>
            <a:endParaRPr lang="it-IT" dirty="0"/>
          </a:p>
          <a:p>
            <a:pPr algn="l"/>
            <a:endParaRPr lang="it-IT" dirty="0"/>
          </a:p>
          <a:p>
            <a:pPr algn="l"/>
            <a:endParaRPr lang="it-IT" dirty="0"/>
          </a:p>
          <a:p>
            <a:pPr algn="l"/>
            <a:endParaRPr lang="it-IT" dirty="0"/>
          </a:p>
          <a:p>
            <a:pPr algn="l"/>
            <a:r>
              <a:rPr lang="it-IT" sz="5500" dirty="0"/>
              <a:t>Mentalità fissa vs mentalità di crescita</a:t>
            </a:r>
          </a:p>
          <a:p>
            <a:pPr algn="l">
              <a:lnSpc>
                <a:spcPct val="120000"/>
              </a:lnSpc>
            </a:pPr>
            <a:r>
              <a:rPr lang="it-IT" sz="5500" dirty="0"/>
              <a:t>L’idea che ha l’insegnante viene trasmessa all’alunno</a:t>
            </a:r>
          </a:p>
          <a:p>
            <a:pPr algn="l"/>
            <a:endParaRPr lang="en-GB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527089A-29ED-6490-3D4F-1869D4116AFB}"/>
              </a:ext>
            </a:extLst>
          </p:cNvPr>
          <p:cNvSpPr/>
          <p:nvPr/>
        </p:nvSpPr>
        <p:spPr>
          <a:xfrm>
            <a:off x="0" y="0"/>
            <a:ext cx="342392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E9E6B7E-6519-830D-461F-9C634A66E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13500"/>
            <a:ext cx="3423920" cy="1284923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Personalizzazione in pratica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C90594D-E11F-8C81-2CE4-EC8DDF2D73C8}"/>
              </a:ext>
            </a:extLst>
          </p:cNvPr>
          <p:cNvSpPr txBox="1"/>
          <p:nvPr/>
        </p:nvSpPr>
        <p:spPr>
          <a:xfrm>
            <a:off x="8595360" y="5405120"/>
            <a:ext cx="280416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Buona pratica: far fare esercizi semplici all’alunno in momenti di frustrazione</a:t>
            </a:r>
            <a:endParaRPr lang="en-GB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6664790-514E-74FB-1727-251F7B5E4E27}"/>
              </a:ext>
            </a:extLst>
          </p:cNvPr>
          <p:cNvSpPr txBox="1"/>
          <p:nvPr/>
        </p:nvSpPr>
        <p:spPr>
          <a:xfrm>
            <a:off x="3621238" y="3025128"/>
            <a:ext cx="64489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400" dirty="0"/>
              <a:t>Domanda: quando ti senti intelligente?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1A20663-3FDA-F5DD-25F4-48FDD9A3BE6D}"/>
              </a:ext>
            </a:extLst>
          </p:cNvPr>
          <p:cNvSpPr txBox="1"/>
          <p:nvPr/>
        </p:nvSpPr>
        <p:spPr>
          <a:xfrm>
            <a:off x="3749040" y="565575"/>
            <a:ext cx="64489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000" dirty="0"/>
              <a:t>Apprendimento personalizzato: come?</a:t>
            </a:r>
          </a:p>
          <a:p>
            <a:pPr algn="l"/>
            <a:r>
              <a:rPr lang="it-IT" sz="2000" dirty="0"/>
              <a:t>Computerizzata aiuta e non rimpiazza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989F360-AF14-6009-BD33-F01349218A88}"/>
              </a:ext>
            </a:extLst>
          </p:cNvPr>
          <p:cNvSpPr txBox="1"/>
          <p:nvPr/>
        </p:nvSpPr>
        <p:spPr>
          <a:xfrm>
            <a:off x="4321743" y="1777808"/>
            <a:ext cx="6448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dirty="0"/>
              <a:t>Voi stabilite possibili modalità d’impiego, idee, progetti</a:t>
            </a:r>
          </a:p>
          <a:p>
            <a:pPr algn="l"/>
            <a:r>
              <a:rPr lang="it-IT" dirty="0"/>
              <a:t> Contattate  e accogliete le università</a:t>
            </a:r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E9D29E9D-0B47-604A-CE3C-267DA3BC48E9}"/>
              </a:ext>
            </a:extLst>
          </p:cNvPr>
          <p:cNvSpPr/>
          <p:nvPr/>
        </p:nvSpPr>
        <p:spPr>
          <a:xfrm>
            <a:off x="3621238" y="2032350"/>
            <a:ext cx="351322" cy="162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/>
      <p:bldP spid="9" grpId="0"/>
      <p:bldP spid="11" grpId="0"/>
      <p:bldP spid="12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12671</TotalTime>
  <Words>696</Words>
  <Application>Microsoft Office PowerPoint</Application>
  <PresentationFormat>Widescreen</PresentationFormat>
  <Paragraphs>90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Tema di Office</vt:lpstr>
      <vt:lpstr>Il concetto di norma</vt:lpstr>
      <vt:lpstr>La genetica comportamentale e l’impatto sull’apprendimento</vt:lpstr>
      <vt:lpstr>La genetica comportamentale e disabilità</vt:lpstr>
      <vt:lpstr>I geni sono generalisti gli ambienti specialisti</vt:lpstr>
      <vt:lpstr>Dal DNA all’ABC</vt:lpstr>
      <vt:lpstr>QI, motivazione e autostima</vt:lpstr>
      <vt:lpstr>QI, motivazione e autostima</vt:lpstr>
      <vt:lpstr>I bisogni educativi speciali</vt:lpstr>
      <vt:lpstr>Personalizzazione in pratica</vt:lpstr>
      <vt:lpstr>L’abilità di trasformare le risorse in comportamenti</vt:lpstr>
      <vt:lpstr>L’abilità di trasformare le risorse in comportamenti</vt:lpstr>
      <vt:lpstr>L’abilità di trasformare le risorse in comportamenti</vt:lpstr>
      <vt:lpstr>Testi di riferimento rilevanti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concetto di norma</dc:title>
  <dc:creator>chiara pompei</dc:creator>
  <cp:lastModifiedBy>chiara pompei</cp:lastModifiedBy>
  <cp:revision>14</cp:revision>
  <dcterms:created xsi:type="dcterms:W3CDTF">2023-03-25T10:41:41Z</dcterms:created>
  <dcterms:modified xsi:type="dcterms:W3CDTF">2023-04-04T07:10:39Z</dcterms:modified>
</cp:coreProperties>
</file>