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57" r:id="rId7"/>
    <p:sldId id="264" r:id="rId8"/>
    <p:sldId id="261" r:id="rId9"/>
    <p:sldId id="265" r:id="rId10"/>
    <p:sldId id="267" r:id="rId11"/>
    <p:sldId id="262" r:id="rId12"/>
    <p:sldId id="268" r:id="rId13"/>
    <p:sldId id="270" r:id="rId14"/>
    <p:sldId id="271" r:id="rId15"/>
    <p:sldId id="269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E88BFCBA-082E-DF4E-BABF-371E3095ADC3}">
          <p14:sldIdLst>
            <p14:sldId id="256"/>
            <p14:sldId id="258"/>
            <p14:sldId id="259"/>
            <p14:sldId id="263"/>
            <p14:sldId id="260"/>
            <p14:sldId id="257"/>
            <p14:sldId id="264"/>
            <p14:sldId id="261"/>
            <p14:sldId id="265"/>
            <p14:sldId id="267"/>
            <p14:sldId id="262"/>
            <p14:sldId id="268"/>
            <p14:sldId id="270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500"/>
    <a:srgbClr val="FFFC00"/>
    <a:srgbClr val="A5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03"/>
    <p:restoredTop sz="94660"/>
  </p:normalViewPr>
  <p:slideViewPr>
    <p:cSldViewPr snapToGrid="0">
      <p:cViewPr varScale="1">
        <p:scale>
          <a:sx n="123" d="100"/>
          <a:sy n="123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66730C-BE1C-0C76-8319-AD1C6212E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B602E9-0065-5BA0-BB8F-94208F3CE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FA9D9B-AFCC-3A3E-1171-B1C02EA6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E8F285-3F5D-F946-DC62-99D8F18D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0C246C-8ADB-DA67-0FE4-2AE44772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94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BA8CAC-59ED-D21A-30FF-4418C697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3A974B-2B68-7A6A-3351-490851CB1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80CA8C-BDCF-3381-0FF1-A4AEA0CE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189026-07F4-CB05-0497-D5151A3A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FEF357-9F9E-72D8-2D59-B281BF12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97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0586CF5-8665-2C0E-91D9-84087D121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A6A37C-0FF8-13BF-6D91-7C7016B3F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ADD2B3-A1D0-1F9F-1BF2-4A0AEFE6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ADBCE8-E4D4-B2C3-68B2-39028FA5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2C230A-1D79-1729-6E52-B5D4A05C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05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CF94BB-FB6B-176D-7614-AD163E90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D60218-DCBD-40FC-46B1-0A17DCE82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B7472C-2267-1B49-7168-D38493D0A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D28D60-1F8A-EACE-CDF9-91F57915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0A4AA4-3E56-5A58-020D-816930482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2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33EC30-371C-5026-AF07-32114441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1F3A2E-DB27-86F3-F4CB-BFA7AAD8F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387CC8-E71E-A05A-30EC-7611A090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D8F6D-1BD9-79CC-BC9D-9B8E4416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E7A325-2CAD-718F-40ED-3B8F3763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05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82D8D-5104-3432-E27B-96F321CA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4A02D6-4892-7E36-7E2C-42677477E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D03D6-D0A8-99EF-2AEF-4C941DC50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EA794F-EC14-0DEC-79B9-AA598416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8CB0C8-663C-40CF-BD13-2AEB3621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D8DCA3-98C7-797C-CCAC-FFFBC156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01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431E7-6C95-64EC-9AF8-BD42397F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8F3ADE-EE82-E097-0B42-391640EF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BF5673-DEF8-2351-978A-BE5348B0F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1340E2A-C6BF-4CC7-506C-EC3435390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A612215-2579-53B1-BA92-C57E3E55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15361B-B8F2-9122-E78B-5EDE1855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D76601E-2C9F-A698-740D-A0B97FA0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41F9452-B28F-5C72-DFF5-0711E12C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27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6EFEA-DFE8-06FF-176A-6048B7E8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18B07A-D515-0262-4D31-27ED66A9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A541BD9-5249-CCDA-18C0-44B4530B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41E9A9F-0C21-A7D1-E829-F2422150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41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875452-4222-D344-9EB7-522B5C00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0F2C52-2685-295E-F941-73DF9578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BE5715-F1BA-4BBD-94FB-98C47C9D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27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1115F3-7153-97ED-3F39-0D670C47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F416F1-E242-2A3F-CFF9-58C007A05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16B40A-1A9E-0AB2-51E3-3643685F5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9D788B-0C1A-2239-B522-3DD9D4FE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DBA01A-BE2C-D9BB-47AF-C0BB2553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5342DE-2953-A363-CBEC-467AA993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2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1D8489-EAF2-639E-6747-C6113C5D2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8B00E8F-014D-06C0-EDA0-99FCA97E9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96B48F9-CE8F-3BBC-ED21-7A96B3826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AAA1F-AA65-8975-42FF-E107B0C0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2A9818-0C89-6E27-3146-1CBC75DF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879F45-B3AD-4DE6-F5DC-D08D53F1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5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79A5B68-2D9A-48EB-41AF-38786725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4CD957-995C-1B0D-385B-667479950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EE9F01-BCDF-3DBE-7488-DD71E7203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7D135-7F42-6441-9951-28BDCB0F2585}" type="datetimeFigureOut">
              <a:rPr lang="it-IT" smtClean="0"/>
              <a:t>28/03/23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E9ADDC-C022-97EB-7939-8349EE750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6B6217-DBF7-B5C8-A211-607CA21E0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EE49-E636-B546-91BE-401F6A58C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1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A616B1DC-2B29-DE09-4B81-CD580D95C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975" y="340963"/>
            <a:ext cx="11840705" cy="6354805"/>
          </a:xfrm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 di iniziare, qualche definizione…</a:t>
            </a:r>
          </a:p>
          <a:p>
            <a:pPr algn="l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EMPATIA: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capacità di immedesimarsi nello stato d’animo o nella situazione di un’altra persona + inizio comportamenti prosociali (2 anni)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TOM: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permette di attribuire pensieri, desideri, intenzioni agli altri in modo da prevedere o spiegare le loro azioni e assumere o ipotizzare le loro intenzioni (4 anni)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ATTACCAMENTO: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il tipo di interazione esistente tra il bambino e il caregiver primario (periodo sensibile entro 2 anni e mezzo)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FUNZIONI ESECUTIVE: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permettono di programmare, gestire e monitorare le nostre azioni. Ci permettono di pianificare, focalizzare l’attenzione, ricordare le istruzioni e destreggiarci efficacemente tra più attività. Le FE dipendono dalla memoria di lavoro, flessibilità mentale e l’autocontrollo. 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0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4CCBE0-AFB9-76CE-E56F-F6706BB0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8936"/>
            <a:ext cx="10515600" cy="558802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Fattori di rischio del DOP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Anomalie genetiche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(cromosoma Y soprannumerario)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Anomalie del SNC (funzioni esecutive, corteccia prefrontale mediale, minore attivazione nei livelli deputati alla sensibilità al pericolo)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Diminuita funzionalità del SNA (maggiori neurotrasmettitori dell’aggressività)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Ereditarietà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(psicopatologie dei genitori)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Fattori temperamentali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Stile educativo familiare (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iperansioso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ipercritico; rigido) e di </a:t>
            </a:r>
            <a:r>
              <a:rPr lang="it-IT" sz="22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attaccamento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(attaccamento insicuro </a:t>
            </a:r>
            <a:r>
              <a:rPr lang="it-IT" sz="2200">
                <a:latin typeface="Times New Roman" panose="02020603050405020304" pitchFamily="18" charset="0"/>
                <a:cs typeface="Times New Roman" panose="02020603050405020304" pitchFamily="18" charset="0"/>
              </a:rPr>
              <a:t>o disorganizzato)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it-IT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1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538DAC-A4A5-D1F8-74B4-C427148C7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10"/>
            <a:ext cx="10515600" cy="1028700"/>
          </a:xfrm>
        </p:spPr>
        <p:txBody>
          <a:bodyPr/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CHE COSA SI PUO’ FARE?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726FBC-D0EA-6D0E-0FD1-A0038EFC8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3969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it-IT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su cui intervenire</a:t>
            </a: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Autostima 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Autocontrollo emotivo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 di elaborazione delle informazioni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endParaRPr lang="it-IT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it-IT" sz="8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Più livelli di intervento</a:t>
            </a: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Psicoterapia individuale del bambino/a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 focalizzati sul sostegno alla genitorialità 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Psico-educazione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Uso del rinforzo positivo &gt; punizione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88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Regole chiare e condivise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766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26091D-1DDF-9083-24AA-D415446E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Cosa è un rinforzo?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un fatto positivo (conseguenze positive) che motivano il bambino a incrementare la messa in atto di un certo comportamento proprio per avere accesso più di frequente al rinforzo.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 essere dato immediatamente dopo il verificarsi del comportamento sul quale si vuole agire.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Attenzione all’effetto sazietà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46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D41224-60C4-F4C6-B52E-27878D732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966"/>
            <a:ext cx="10515600" cy="61218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 tipi di rinforzi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Rinforzo positivo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aumenta la probabilità che un comportamento venga ripetuto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Rinforzo negativo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rimozione di un aspetto negativo con il fine di aumentare la probabilità che si sviluppi un certo altro comportamento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Rinforzi tangibili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Rinforzi socio-affettivi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Rinforzi dinamici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Rinforzi generalizzati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Rinforzi simbolici (token economy)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punizione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è quasi mai il metodo migliore, soprattutto nel caso di DOP</a:t>
            </a:r>
          </a:p>
        </p:txBody>
      </p:sp>
    </p:spTree>
    <p:extLst>
      <p:ext uri="{BB962C8B-B14F-4D97-AF65-F5344CB8AC3E}">
        <p14:creationId xmlns:p14="http://schemas.microsoft.com/office/powerpoint/2010/main" val="170072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1E5166-F6A1-CCF9-D12B-68D4916A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027"/>
            <a:ext cx="10515600" cy="46079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Errori più comuni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Obiettivi troppo alti e non graduali, con rinforzi troppo grandi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Rinforzare un comportamento prima della sua messa in atto</a:t>
            </a:r>
          </a:p>
        </p:txBody>
      </p:sp>
    </p:spTree>
    <p:extLst>
      <p:ext uri="{BB962C8B-B14F-4D97-AF65-F5344CB8AC3E}">
        <p14:creationId xmlns:p14="http://schemas.microsoft.com/office/powerpoint/2010/main" val="1356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E231E4-6838-450C-B7FD-1D76FFDBA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055"/>
            <a:ext cx="10515600" cy="53249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Altre indicazioni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Alleanza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 come «luogo amichevole»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Evitare il giudizio (svalutazione) del bambino a vantaggio della critica dello specifico comportamento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Lavoro equipe con altri servizi: SED, attività al centro diurno, attività doposcuola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playing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Incontri di gruppo tra insegnanti e genitori</a:t>
            </a:r>
          </a:p>
        </p:txBody>
      </p:sp>
    </p:spTree>
    <p:extLst>
      <p:ext uri="{BB962C8B-B14F-4D97-AF65-F5344CB8AC3E}">
        <p14:creationId xmlns:p14="http://schemas.microsoft.com/office/powerpoint/2010/main" val="167049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E6FF90-8423-3961-6FDE-A918B82F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065"/>
          </a:xfrm>
        </p:spPr>
        <p:txBody>
          <a:bodyPr/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ADHD- Deficit di attenzione e iperattività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386AF-7EE8-C939-1225-F7FDF6FA7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190"/>
            <a:ext cx="10515600" cy="465677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 parte dei disturbi del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neurosviluppo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E’ caratterizzato da: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disattenzione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iperattività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impulsività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disorganizzazione e mancanza di tatto nelle situazioni sociali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402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FCB9D7-B1CA-7E46-9E70-07EA65FB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917"/>
            <a:ext cx="10515600" cy="54100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Aspetti clinici e sociali dell’ADHD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Prevalenza del 6-10% nei bambini e negli adolescenti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 maschi sono colpiti 5 volte di più rispetto alle femmine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30-40% dei bambini con ADHD soffre anche di DSA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Spesso comorbidità con DOP e DC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Familiarità ed evidenze di una </a:t>
            </a:r>
            <a:r>
              <a:rPr lang="it-IT" sz="22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componente genetica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(alterazioni nel circuito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frontostriatale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nell’emisfero dx e disfunzioni dopaminergiche e noradrenergiche)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 dei processi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attentivi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(funzioni esecutive) che causa un abbassamento del rendimento scolastico </a:t>
            </a:r>
          </a:p>
        </p:txBody>
      </p:sp>
    </p:spTree>
    <p:extLst>
      <p:ext uri="{BB962C8B-B14F-4D97-AF65-F5344CB8AC3E}">
        <p14:creationId xmlns:p14="http://schemas.microsoft.com/office/powerpoint/2010/main" val="196234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263291-662C-019E-4089-E05A2AED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0155"/>
            <a:ext cx="10515600" cy="530680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Bassa autostima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Scarse abilità sociali e aggressività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Difficoltà di apprendimento e scolastiche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Iperattività già nei primi anni di vita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Genitori e insegnanti vengono sottoposti a grande stress</a:t>
            </a:r>
          </a:p>
          <a:p>
            <a:pPr>
              <a:buFontTx/>
              <a:buChar char="-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9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A7C48-6021-E8F8-869B-C2F576673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482"/>
            <a:ext cx="10515600" cy="512748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Fattori di rischio dell’ADHD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Stile educativo familiare e di </a:t>
            </a:r>
            <a:r>
              <a:rPr lang="it-IT" sz="22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attaccamento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(genitori incoerenti, troppo permissivi o autoritari e punitivi)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highlight>
                  <a:srgbClr val="E7C5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Ereditarietà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(psicopatologie dei genitori es. depressione, disturbo di personalità antisociale)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Alto livello di emotività negativa espressa in famiglia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57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310AF7-2723-A735-D728-6055DBF5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DOP- Disturbo oppositivo provocatorio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C0873-E42B-1280-D013-F696ACC1A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cluster diagnostici: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umore collerico e irritabile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comportamento polemico e provocatorio verso l’autorità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vendicatività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Considerato a elevato costo sociale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8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8D0E55-1617-BB5E-F591-03D742530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9319"/>
            <a:ext cx="10515600" cy="53976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prime manifestazioni si hanno intorno ai 3-4 anni, nell’ambito familiare.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è l’ingresso a scuola che mette in luce il problema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incapacità di adattamento alle regole scolastiche e forte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oppositività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!!!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Fondamentale porre attenzione a tale disturbo in quanto è quello che può maggiormente assumere i caratteri di minimizzazione.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Fondamentale cogliere tempestivamente il disturbo in quanto è il diretto concomitante dell’uso e abuso di droghe, del disturbo da gioco d’azzardo, del disturbo antisociale di personalità. Comorbidità con ADHD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6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A48257-CED9-54C3-7DA5-1ACE35B4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6191"/>
            <a:ext cx="10515600" cy="60579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Aspetti clinici del DOP:</a:t>
            </a:r>
            <a:endParaRPr lang="it-IT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Aggressività reattiva (sono arrabbiati, risentiti, insofferenti; non accettano l’autorità degli adulti e vi si ribellano apertamente; non si conformano alle regole; comportamenti ostili anche verso i pari)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Provocano, sfidano, disturbano volontariamente 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Scarsa empatia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Non si giudicano responsabili dei loro errori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Non hanno consapevolezza dei loro problemi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Difficoltà nell’autocontrollo delle proprie emozioni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Difficoltà a gestire le frustrazioni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Difficoltà a conformarsi alle richieste dell’ambiente</a:t>
            </a: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3636579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43B9B2-E089-5823-E0D6-B5AA7011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0"/>
            <a:ext cx="10515600" cy="44624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Cosa hanno in comune tutti gli aspetti appena riportati?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 in atto di comportamenti che violano i diritti delle altre persone e che possono mettere in pericolo il bambino rispetto a norme sociali o all’autorità in generale.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viene così a instaurare un circolo vizioso basato su una provocazione e una risposta</a:t>
            </a:r>
          </a:p>
        </p:txBody>
      </p:sp>
    </p:spTree>
    <p:extLst>
      <p:ext uri="{BB962C8B-B14F-4D97-AF65-F5344CB8AC3E}">
        <p14:creationId xmlns:p14="http://schemas.microsoft.com/office/powerpoint/2010/main" val="2523160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886</Words>
  <Application>Microsoft Macintosh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ADHD- Deficit di attenzione e iperattività</vt:lpstr>
      <vt:lpstr>Presentazione standard di PowerPoint</vt:lpstr>
      <vt:lpstr>Presentazione standard di PowerPoint</vt:lpstr>
      <vt:lpstr>Presentazione standard di PowerPoint</vt:lpstr>
      <vt:lpstr>DOP- Disturbo oppositivo provocatorio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 CHE COSA SI PUO’ FARE?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</dc:title>
  <dc:creator>Ricca Caterina</dc:creator>
  <cp:lastModifiedBy>Ricca Caterina</cp:lastModifiedBy>
  <cp:revision>32</cp:revision>
  <dcterms:created xsi:type="dcterms:W3CDTF">2023-03-26T09:02:08Z</dcterms:created>
  <dcterms:modified xsi:type="dcterms:W3CDTF">2023-03-28T13:45:16Z</dcterms:modified>
</cp:coreProperties>
</file>